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A721C1-1C3F-468A-9B98-1104C07BD0B8}" type="datetimeFigureOut">
              <a:rPr lang="cs-CZ" smtClean="0"/>
              <a:pPr/>
              <a:t>16.3.2012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249CFB-7BD8-4306-B793-E271070992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ischwald_im_Herbst.jpg" TargetMode="External"/><Relationship Id="rId13" Type="http://schemas.openxmlformats.org/officeDocument/2006/relationships/hyperlink" Target="http://commons.wikimedia.org/wiki/File:Meles_meles_norway_2.JPG" TargetMode="External"/><Relationship Id="rId18" Type="http://schemas.openxmlformats.org/officeDocument/2006/relationships/hyperlink" Target="http://commons.wikimedia.org/wiki/File:Tyto_alba_-British_Wildlife_Centre,_Surrey,_England-8a.jpg" TargetMode="External"/><Relationship Id="rId3" Type="http://schemas.openxmlformats.org/officeDocument/2006/relationships/hyperlink" Target="http://commons.wikimedia.org/wiki/User:Eleassar777" TargetMode="External"/><Relationship Id="rId7" Type="http://schemas.openxmlformats.org/officeDocument/2006/relationships/hyperlink" Target="http://commons.wikimedia.org/wiki/User:Hjanko" TargetMode="External"/><Relationship Id="rId12" Type="http://schemas.openxmlformats.org/officeDocument/2006/relationships/hyperlink" Target="http://commons.wikimedia.org/wiki/File:Scandinavian_grey_wolf_Canis_lupus_.jpg" TargetMode="External"/><Relationship Id="rId17" Type="http://schemas.openxmlformats.org/officeDocument/2006/relationships/hyperlink" Target="http://www.flickr.com/photos/55426027@N03" TargetMode="External"/><Relationship Id="rId2" Type="http://schemas.openxmlformats.org/officeDocument/2006/relationships/image" Target="../media/image38.jpeg"/><Relationship Id="rId16" Type="http://schemas.openxmlformats.org/officeDocument/2006/relationships/hyperlink" Target="http://commons.wikimedia.org/wiki/File:Bubo_bubo_(Uhu)_2009.jpg" TargetMode="External"/><Relationship Id="rId20" Type="http://schemas.openxmlformats.org/officeDocument/2006/relationships/hyperlink" Target="http://commons.wikimedia.org/wiki/File:Garrulus_glandarius_B_Luc_Viatou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oniferous_trees_in_the_Knightwood_Inclosure,_New_Forest_-_geograph.org.uk_-_32726.jpg" TargetMode="External"/><Relationship Id="rId11" Type="http://schemas.openxmlformats.org/officeDocument/2006/relationships/hyperlink" Target="http://commons.wikimedia.org/wiki/File:Vulpes_vulpes_sitting.jpg" TargetMode="External"/><Relationship Id="rId5" Type="http://schemas.openxmlformats.org/officeDocument/2006/relationships/hyperlink" Target="http://www.geograph.org.uk/profile/1086" TargetMode="External"/><Relationship Id="rId15" Type="http://schemas.openxmlformats.org/officeDocument/2006/relationships/hyperlink" Target="http://commons.wikimedia.org/wiki/User:S.Didam" TargetMode="External"/><Relationship Id="rId10" Type="http://schemas.openxmlformats.org/officeDocument/2006/relationships/hyperlink" Target="http://commons.wikimedia.org/wiki/File:Wildschwein_12.4.2008_117.jpg" TargetMode="External"/><Relationship Id="rId19" Type="http://schemas.openxmlformats.org/officeDocument/2006/relationships/hyperlink" Target="http://commons.wikimedia.org/wiki/User:Lviatour" TargetMode="External"/><Relationship Id="rId4" Type="http://schemas.openxmlformats.org/officeDocument/2006/relationships/hyperlink" Target="http://commons.wikimedia.org/wiki/File:A_deciduous_beech_forest_in_Slovenia.jpg" TargetMode="External"/><Relationship Id="rId9" Type="http://schemas.openxmlformats.org/officeDocument/2006/relationships/hyperlink" Target="http://commons.wikimedia.org/wiki/File:Cervus_elaphus_elaphus.jpg?uselang=cs" TargetMode="External"/><Relationship Id="rId14" Type="http://schemas.openxmlformats.org/officeDocument/2006/relationships/hyperlink" Target="http://commons.wikimedia.org/wiki/File:Ekorn_Squirrel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bies_alba_Slovakia.jpg" TargetMode="External"/><Relationship Id="rId13" Type="http://schemas.openxmlformats.org/officeDocument/2006/relationships/hyperlink" Target="http://commons.wikimedia.org/wiki/File:Fragaria_vesca_002.JPG" TargetMode="External"/><Relationship Id="rId18" Type="http://schemas.openxmlformats.org/officeDocument/2006/relationships/hyperlink" Target="http://commons.wikimedia.org/wiki/User:Nova" TargetMode="External"/><Relationship Id="rId3" Type="http://schemas.openxmlformats.org/officeDocument/2006/relationships/hyperlink" Target="http://commons.wikimedia.org/wiki/File:Formica_rufa_a1.jpg" TargetMode="External"/><Relationship Id="rId7" Type="http://schemas.openxmlformats.org/officeDocument/2006/relationships/hyperlink" Target="http://commons.wikimedia.org/wiki/User:Crusier" TargetMode="External"/><Relationship Id="rId12" Type="http://schemas.openxmlformats.org/officeDocument/2006/relationships/hyperlink" Target="http://commons.wikimedia.org/wiki/File:Vaccinium_myrtillus_01.JPG" TargetMode="External"/><Relationship Id="rId17" Type="http://schemas.openxmlformats.org/officeDocument/2006/relationships/hyperlink" Target="http://commons.wikimedia.org/wiki/File:Paris-quadrifolia(vonOben).jpg" TargetMode="External"/><Relationship Id="rId2" Type="http://schemas.openxmlformats.org/officeDocument/2006/relationships/image" Target="../media/image38.jpeg"/><Relationship Id="rId16" Type="http://schemas.openxmlformats.org/officeDocument/2006/relationships/hyperlink" Target="http://commons.wikimedia.org/wiki/User:Mig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Nadelbaum_am_Farrenberg.jpg" TargetMode="External"/><Relationship Id="rId11" Type="http://schemas.openxmlformats.org/officeDocument/2006/relationships/hyperlink" Target="http://commons.wikimedia.org/wiki/User:B.navez" TargetMode="External"/><Relationship Id="rId5" Type="http://schemas.openxmlformats.org/officeDocument/2006/relationships/hyperlink" Target="http://commons.wikimedia.org/wiki/File:Anguis_fragilis_(female).jpg" TargetMode="External"/><Relationship Id="rId15" Type="http://schemas.openxmlformats.org/officeDocument/2006/relationships/hyperlink" Target="http://commons.wikimedia.org/wiki/File:Atropa_belladonna_003.JPG" TargetMode="External"/><Relationship Id="rId10" Type="http://schemas.openxmlformats.org/officeDocument/2006/relationships/hyperlink" Target="http://commons.wikimedia.org/wiki/File:Pam%C3%A1tn%C3%BD_dub_v_obci_Lukavice1.jpg" TargetMode="External"/><Relationship Id="rId19" Type="http://schemas.openxmlformats.org/officeDocument/2006/relationships/hyperlink" Target="http://commons.wikimedia.org/wiki/File:Zawilec_gajowy02.jpg" TargetMode="External"/><Relationship Id="rId4" Type="http://schemas.openxmlformats.org/officeDocument/2006/relationships/hyperlink" Target="http://commons.wikimedia.org/wiki/File:Vipera_berus.jpg" TargetMode="External"/><Relationship Id="rId9" Type="http://schemas.openxmlformats.org/officeDocument/2006/relationships/hyperlink" Target="http://cs.wikipedia.org/wiki/User:Zp" TargetMode="External"/><Relationship Id="rId14" Type="http://schemas.openxmlformats.org/officeDocument/2006/relationships/hyperlink" Target="http://commons.wikimedia.org/wiki/File:Fragaria_vesca_003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Val%C3%A9rie75" TargetMode="External"/><Relationship Id="rId13" Type="http://schemas.openxmlformats.org/officeDocument/2006/relationships/hyperlink" Target="http://commons.wikimedia.org/wiki/File:Parasol_(Macrolepiota_procera).jpg" TargetMode="External"/><Relationship Id="rId3" Type="http://schemas.openxmlformats.org/officeDocument/2006/relationships/hyperlink" Target="http://commons.wikimedia.org/wiki/File:Ficaria_verna_001.JPG" TargetMode="External"/><Relationship Id="rId7" Type="http://schemas.openxmlformats.org/officeDocument/2006/relationships/hyperlink" Target="http://commons.wikimedia.org/wiki/File:Mos.jpg" TargetMode="External"/><Relationship Id="rId12" Type="http://schemas.openxmlformats.org/officeDocument/2006/relationships/hyperlink" Target="http://commons.wikimedia.org/wiki/User:AnemoneProjectors" TargetMode="External"/><Relationship Id="rId17" Type="http://schemas.openxmlformats.org/officeDocument/2006/relationships/hyperlink" Target="http://commons.wikimedia.org/wiki/File:Amanita_muscaria_3_vliegenzwammen_op_rij.jpg" TargetMode="External"/><Relationship Id="rId2" Type="http://schemas.openxmlformats.org/officeDocument/2006/relationships/image" Target="../media/image38.jpeg"/><Relationship Id="rId16" Type="http://schemas.openxmlformats.org/officeDocument/2006/relationships/hyperlink" Target="http://commons.wikimedia.org/wiki/User:Onderwijsg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onvallaria_majalis_0001.JPG" TargetMode="External"/><Relationship Id="rId11" Type="http://schemas.openxmlformats.org/officeDocument/2006/relationships/hyperlink" Target="http://commons.wikimedia.org/wiki/File:Boletus_edulis_(5).jpg" TargetMode="External"/><Relationship Id="rId5" Type="http://schemas.openxmlformats.org/officeDocument/2006/relationships/hyperlink" Target="http://commons.wikimedia.org/wiki/File:Lamium_maculatum_MdE.jpg" TargetMode="External"/><Relationship Id="rId15" Type="http://schemas.openxmlformats.org/officeDocument/2006/relationships/hyperlink" Target="http://commons.wikimedia.org/wiki/File:Amanita_phalloides.jpg" TargetMode="External"/><Relationship Id="rId10" Type="http://schemas.openxmlformats.org/officeDocument/2006/relationships/hyperlink" Target="http://cs.wikipedia.org/wiki/User:Dezidor" TargetMode="External"/><Relationship Id="rId4" Type="http://schemas.openxmlformats.org/officeDocument/2006/relationships/hyperlink" Target="http://de.wikipedia.org/wiki/Benutzer:MdE" TargetMode="External"/><Relationship Id="rId9" Type="http://schemas.openxmlformats.org/officeDocument/2006/relationships/hyperlink" Target="http://commons.wikimedia.org/wiki/File:Dryopteris_filix-mas_001.jpg" TargetMode="External"/><Relationship Id="rId14" Type="http://schemas.openxmlformats.org/officeDocument/2006/relationships/hyperlink" Target="http://commons.wikimedia.org/wiki/User:Hankwa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itulni stran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3797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741009">
            <a:off x="1102655" y="2951923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 roste v lese?</a:t>
            </a:r>
          </a:p>
        </p:txBody>
      </p:sp>
    </p:spTree>
    <p:extLst>
      <p:ext uri="{BB962C8B-B14F-4D97-AF65-F5344CB8AC3E}">
        <p14:creationId xmlns="" xmlns:p14="http://schemas.microsoft.com/office/powerpoint/2010/main" val="319221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 descr="smrk ztepilý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28057">
            <a:off x="577474" y="550249"/>
            <a:ext cx="3571875" cy="505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453394" y="5709656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Smrk ztepilý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3510" y="5709656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Jedle bělokorá</a:t>
            </a:r>
            <a:endParaRPr lang="cs-CZ" dirty="0"/>
          </a:p>
        </p:txBody>
      </p:sp>
      <p:pic>
        <p:nvPicPr>
          <p:cNvPr id="1026" name="Picture 2" descr="Soubor:Abies alba Slovak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421">
            <a:off x="5252985" y="522089"/>
            <a:ext cx="3351670" cy="4944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659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orovi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16681">
            <a:off x="251520" y="404664"/>
            <a:ext cx="4158463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479795" y="6078988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Borovice lesní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523">
            <a:off x="4887077" y="668942"/>
            <a:ext cx="3913188" cy="508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04048" y="585237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Bříza bělokorá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25745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229">
            <a:off x="423193" y="548680"/>
            <a:ext cx="3551237" cy="5256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0940">
            <a:off x="4662130" y="825596"/>
            <a:ext cx="3729038" cy="4967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6078988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Dub letní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99766" y="6115638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Buk lesní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53238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Vaccinium myrtillus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722">
            <a:off x="1112216" y="354513"/>
            <a:ext cx="7069737" cy="530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71800" y="5842966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Borůvka černá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30792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Fragaria vesca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85">
            <a:off x="251520" y="764704"/>
            <a:ext cx="3186354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Fragaria vesca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1545">
            <a:off x="3779912" y="965376"/>
            <a:ext cx="5123091" cy="3847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339752" y="5157192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Jahodník obecný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-30587" y="5709656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Květy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5709656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Plody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30792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Atropa belladonna 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983">
            <a:off x="251160" y="558225"/>
            <a:ext cx="3570393" cy="476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e:Paris-quadrifolia(vonOben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5056">
            <a:off x="4283968" y="1192691"/>
            <a:ext cx="4644125" cy="3483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7441" y="5709656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Rulík zlomocný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30746" y="5310502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Vraní oko čtyřlisté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30792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Zawilec gajowy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349">
            <a:off x="257922" y="476672"/>
            <a:ext cx="3864429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ile:Ficaria verna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4455">
            <a:off x="4571999" y="2456191"/>
            <a:ext cx="4322349" cy="3241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4852" y="4396462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Sasanka hajní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57889" y="5933118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Orsej jarní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30792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Lamium maculatum M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85">
            <a:off x="179512" y="260648"/>
            <a:ext cx="4018148" cy="5357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ile:Convallaria majalis 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7751">
            <a:off x="4364307" y="1628800"/>
            <a:ext cx="4616205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3302" y="5933118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Hluchavka nachová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97125" y="5551067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Konvalinka vonná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30792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M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409">
            <a:off x="191748" y="1700808"/>
            <a:ext cx="4114837" cy="329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ile:Dryopteris filix-mas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1396">
            <a:off x="4572000" y="1412776"/>
            <a:ext cx="4389173" cy="3291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6729" y="5373216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Mech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91302" y="5057232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Kapraď samec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30792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A deciduous beech forest in Sloven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2714">
            <a:off x="365130" y="188640"/>
            <a:ext cx="355731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Coniferous trees in the Knightwood Inclosure, New Forest - geograph.org.uk - 327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238">
            <a:off x="4932039" y="188640"/>
            <a:ext cx="3580271" cy="2685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39631" y="2967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Listnatý les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54022" y="295630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Jehličnatý les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35875" y="64533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Smíšený les</a:t>
            </a:r>
            <a:endParaRPr lang="cs-CZ" dirty="0"/>
          </a:p>
        </p:txBody>
      </p:sp>
      <p:pic>
        <p:nvPicPr>
          <p:cNvPr id="3080" name="Picture 8" descr="File:Mischwald im Herb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97346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9527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Boletus edulis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169">
            <a:off x="298474" y="332656"/>
            <a:ext cx="4152900" cy="570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61939" y="6237312"/>
            <a:ext cx="282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Hřib smrkový (Pravák)</a:t>
            </a:r>
            <a:endParaRPr lang="cs-CZ" dirty="0"/>
          </a:p>
        </p:txBody>
      </p:sp>
      <p:pic>
        <p:nvPicPr>
          <p:cNvPr id="16388" name="Picture 4" descr="File:Parasol (Macrolepiota procera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3743">
            <a:off x="4716016" y="322149"/>
            <a:ext cx="4276725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929213" y="6237312"/>
            <a:ext cx="185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Bedla vysoká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30792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Amanita phalloi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763">
            <a:off x="323528" y="332656"/>
            <a:ext cx="4095750" cy="570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ile:Amanita muscaria 3 vliegenzwammen op rij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5323">
            <a:off x="4571999" y="1660108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9795" y="6126508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Muchomůrka zelená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04961" y="5085184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Muchomůrka červená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30792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pozad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-1"/>
            <a:ext cx="9144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Zdroje: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dostupné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pod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licencí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Creative Commons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2 - Listnatý les -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deciduous beech forest 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Slovenia.jpg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autor -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 tooltip="User:Eleassar777"/>
              </a:rPr>
              <a:t>Eleassar777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4"/>
              </a:rPr>
              <a:t>http://commons.wikimedia.org/wiki/File:A_deciduous_beech_forest_in_Slovenia.jpg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2 - Jehličnatý les -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Coniferous trees in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Knightwood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Inclosure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New Forest - geograph.org.uk 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32726.jpg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autor - 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5"/>
              </a:rPr>
              <a:t>Jim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Champion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6"/>
              </a:rPr>
              <a:t>http://commons.wikimedia.org/wiki/File:Coniferous_trees_in_the_Knightwood_Inclosure,_New_Forest_-_geograph.org.uk_-_32726.jpg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2 - Smíšený les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Mischwald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Herbst.jpg, autor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7" tooltip="User:Hjanko"/>
              </a:rPr>
              <a:t>Hjanko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commons.wikimedia.org/wiki/File:Mischwald_im_Herbst.jpg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 Jelen lesní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Cervus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elaphus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elaphus.jpg, volné dílo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9"/>
              </a:rPr>
              <a:t>http://commons.wikimedia.org/wiki/File:Cervus_elaphus_elaphus.jpg?uselang=cs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4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 Prase divoké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Wildschwein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12.4.2008 117.jpg, autor – Volker .G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10"/>
              </a:rPr>
              <a:t>http://commons.wikimedia.org/wiki/File:Wildschwein_12.4.2008_117.jpg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 Liška obecná -  Vulpes_vulpes_sitting.jpg, volné dílo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11"/>
              </a:rPr>
              <a:t>http://commons.wikimedia.org/wiki/File:Vulpes_vulpes_sitting.jpg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5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-Vlk obecný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Scandinavian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grey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wolf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Canis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lupus .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autor – Malene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Thyssen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12"/>
              </a:rPr>
              <a:t>http://commons.wikimedia.org/wiki/File:Scandinavian_grey_wolf_Canis_lupus_.jpg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 Jezevec lesní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Meles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meles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norway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2.JPG, autor – Orland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13"/>
              </a:rPr>
              <a:t>http://commons.wikimedia.org/wiki/File:Meles_meles_norway_2.JPG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6 -Veverka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obecná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Ekorn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Squirrel.JPG, autor –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Arnestein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Ronning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4"/>
              </a:rPr>
              <a:t>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4"/>
              </a:rPr>
              <a:t>commons.wikimedia.org/wiki/File:Ekorn_Squirrel.JPG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7 – Výr velký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Bubo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bubo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Uhu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2009.jpg, autor -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5" tooltip="User:S.Didam"/>
              </a:rPr>
              <a:t>Stefan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15" tooltip="User:S.Didam"/>
              </a:rPr>
              <a:t>Didam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6"/>
              </a:rPr>
              <a:t>http://commons.wikimedia.org/wiki/File:Bubo_bubo_(Uhu)_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6"/>
              </a:rPr>
              <a:t>2009.jpg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7 – Sova pálená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Tyto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alba -British Wildlife Centre, Surrey,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England-8a.jpg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autor - 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17"/>
              </a:rPr>
              <a:t>Peter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Trimming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8"/>
              </a:rPr>
              <a:t>http://commons.wikimedia.org/wiki/File:Tyto_alba_-British_Wildlife_Centre,_Surrey,_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8"/>
              </a:rPr>
              <a:t>England-8a.jpg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8 – Sojka obecná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Garrulus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glandarius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Luc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Viatour.jpg, autor - </a:t>
            </a:r>
            <a:r>
              <a:rPr lang="cs-CZ" sz="1600" u="sng" dirty="0" err="1">
                <a:latin typeface="Times New Roman" pitchFamily="18" charset="0"/>
                <a:cs typeface="Times New Roman" pitchFamily="18" charset="0"/>
                <a:hlinkClick r:id="rId19" tooltip="User:Lviatour"/>
              </a:rPr>
              <a:t>Luc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19" tooltip="User:Lviatour"/>
              </a:rPr>
              <a:t>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19" tooltip="User:Lviatour"/>
              </a:rPr>
              <a:t>Viatour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20"/>
              </a:rPr>
              <a:t>http://commons.wikimedia.org/wiki/File:Garrulus_glandarius_B_Luc_Viatour.jpg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966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pozad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0"/>
            <a:ext cx="91329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8 - Mravenec lesní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Formica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rufa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a1.jpg, autor - Adam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Opioła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3"/>
              </a:rPr>
              <a:t>http://commons.wikimedia.org/wiki/File:Formica_rufa_a1.jpg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9 - Zmije obecná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Vipera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berus.jpg, autor - Józef Kazimierz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Sokołowski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4"/>
              </a:rPr>
              <a:t>http://commons.wikimedia.org/wiki/File:Vipera_berus.jpg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9 - Slepýš křehký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Anguis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fragilis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autor – Hans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Hillewaert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5"/>
              </a:rPr>
              <a:t>http://commons.wikimedia.org/wiki/File:Anguis_fragilis_(female).jpg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11 -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Smrk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ztepilý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Nadelbaum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am Farrenberg.jpg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utor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UnreifeKirsche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6"/>
              </a:rPr>
              <a:t>http://commons.wikimedia.org/wiki/File:Nadelbaum_am_Farrenberg.jpg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11 -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Jedle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bělokorá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Abies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alba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Slovakia.jpg, autor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7" tooltip="User:Crusier"/>
              </a:rPr>
              <a:t>Crusier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8"/>
              </a:rPr>
              <a:t>http://commons.wikimedia.org/wiki/File:Abies_alba_Slovakia.jpg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12 - Borovice lesní - obr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Mgr.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Vlasta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Foltová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12 - Bříza bělokorá - obr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Mgr. Tatiana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Patková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13 - Dub letní - Památný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dub v obci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Lukavice1.jpg, autor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9" tooltip="cs:User:Zp"/>
              </a:rPr>
              <a:t>Zp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commons.wikimedia.org/wiki/File:Pam%C3%A1tn%C3%BD_dub_v_obci_Lukavice1.jpg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13 - Buk lesní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obr. 1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Mgr.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Vlasta </a:t>
            </a:r>
            <a:r>
              <a:rPr lang="cs-CZ" sz="1600" smtClean="0">
                <a:latin typeface="Times New Roman" pitchFamily="18" charset="0"/>
                <a:cs typeface="Times New Roman" pitchFamily="18" charset="0"/>
              </a:rPr>
              <a:t>Foltová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14 - Borůvka černá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Vaccinium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myrtillus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01.JPG, autor -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11" tooltip="User:B.navez"/>
              </a:rPr>
              <a:t>B.navez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2"/>
              </a:rPr>
              <a:t>http://commons.wikimedia.org/wiki/File:Vaccinium_myrtillus_01.JPG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15 - Jahodník obecný -  květy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Fragaria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vesca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002.JPG, autor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Zell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commons.wikimedia.org/wiki/File:Fragaria_vesca_002.JPG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15 - Jahodník obecný - plody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Fragaria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vesca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003.JPG, autor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Zell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4"/>
              </a:rPr>
              <a:t>commons.wikimedia.org/wiki/File:Fragaria_vesca_003.JPG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16 - Rulík zlomocný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Atropa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belladonna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003.JPG, autor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Zell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5"/>
              </a:rPr>
              <a:t>http://commons.wikimedia.org/wiki/File:Atropa_belladonna_003.JPG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16 - Vraní oko čtyřlisté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Paris-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quadrifolia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vonOben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autor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Michael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Gasperl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  <a:hlinkClick r:id="rId16" tooltip="User:Migas"/>
              </a:rPr>
              <a:t>Migas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7"/>
              </a:rPr>
              <a:t>http://commons.wikimedia.org/wiki/File:Paris-quadrifolia(vonOben).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7"/>
              </a:rPr>
              <a:t>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17 - Sasanka hajní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Zawilec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gajowy02.jpg, autor -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18" tooltip="User:Nova"/>
              </a:rPr>
              <a:t>Nova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9"/>
              </a:rPr>
              <a:t>commons.wikimedia.org/wiki/File:Zawilec_gajowy02.jpg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809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pozad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5267" y="-993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116632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17 - Orsej jarní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Ficaria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verna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001.JPG, autor - H.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Zell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3"/>
              </a:rPr>
              <a:t>http://commons.wikimedia.org/wiki/File:Ficaria_verna_001.JPG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18 - Hluchavka nachová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Lamium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maculatum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MdE.jpg, autor - </a:t>
            </a:r>
            <a:r>
              <a:rPr lang="cs-CZ" sz="1600" u="sng" dirty="0" err="1">
                <a:latin typeface="Times New Roman" pitchFamily="18" charset="0"/>
                <a:cs typeface="Times New Roman" pitchFamily="18" charset="0"/>
                <a:hlinkClick r:id="rId4" tooltip="de:Benutzer:MdE"/>
              </a:rPr>
              <a:t>MdE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4" tooltip="de:Benutzer:MdE"/>
              </a:rPr>
              <a:t> (de)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5"/>
              </a:rPr>
              <a:t>http://commons.wikimedia.org/wiki/File:Lamium_maculatum_MdE.jpg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18 - Konvalinka vonná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Convallaria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0001.JPG, autor - H.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Zell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6"/>
              </a:rPr>
              <a:t>http://commons.wikimedia.org/wiki/File:Convallaria_majalis_0001.JPG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Str. 19 - Mech - Mos.jpg, autor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Dick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Mudde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7"/>
              </a:rPr>
              <a:t>http://commons.wikimedia.org/wiki/File:Mos.jpg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19 - Kapraď samec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Dryopteris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filix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-mas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001.jpg, autor - 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8" tooltip="User:Valérie75"/>
              </a:rPr>
              <a:t>Valérie75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9"/>
              </a:rPr>
              <a:t>http://commons.wikimedia.org/wiki/File:Dryopteris_filix-mas_001.jpg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20 - Hřib smrkový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Boletus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edulis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(5).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autor -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10" tooltip="cs:User:Dezidor"/>
              </a:rPr>
              <a:t>Dezidor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1"/>
              </a:rPr>
              <a:t>http://commons.wikimedia.org/wiki/File:Boletus_edulis_(5).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20 - Bedla vysoká -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Parasol (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Macrolepiota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procera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autor -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12" tooltip="User:AnemoneProjectors"/>
              </a:rPr>
              <a:t>AnemoneProjectors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3"/>
              </a:rPr>
              <a:t>http://commons.wikimedia.org/wiki/File:Parasol_(Macrolepiota_procera).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21 - Muchomůrka zelená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Amanita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phalloides.jpg, autor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  <a:hlinkClick r:id="rId14" tooltip="User:Hankwang"/>
              </a:rPr>
              <a:t>User:Hankwang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5"/>
              </a:rPr>
              <a:t>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5"/>
              </a:rPr>
              <a:t>commons.wikimedia.org/wiki/File:Amanita_phalloides.jpg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Str. 21 - Muchomůrka červená -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Amanita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muscaria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vliegenzwammen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op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rij.jpg, autor - </a:t>
            </a:r>
            <a:r>
              <a:rPr lang="cs-CZ" sz="1600" u="sng" dirty="0" err="1" smtClean="0">
                <a:latin typeface="Times New Roman" pitchFamily="18" charset="0"/>
                <a:cs typeface="Times New Roman" pitchFamily="18" charset="0"/>
                <a:hlinkClick r:id="rId16" tooltip="User:Onderwijsgek"/>
              </a:rPr>
              <a:t>Onderwijsgek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17"/>
              </a:rPr>
              <a:t>commons.wikimedia.org/wiki/File:Amanita_muscaria_3_vliegenzwammen_op_rij.jpg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653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pozad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00100" y="2000240"/>
            <a:ext cx="7048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Zpracovala Mgr. Renáta </a:t>
            </a:r>
            <a:r>
              <a:rPr lang="cs-CZ" dirty="0" err="1" smtClean="0"/>
              <a:t>Pavlicová</a:t>
            </a:r>
            <a:endParaRPr lang="cs-CZ" dirty="0" smtClean="0"/>
          </a:p>
          <a:p>
            <a:r>
              <a:rPr lang="cs-CZ" dirty="0" smtClean="0"/>
              <a:t>ZŠ Nový Jičín, Komenského 68, příspěvková organizace</a:t>
            </a:r>
          </a:p>
          <a:p>
            <a:r>
              <a:rPr lang="cs-CZ" dirty="0" smtClean="0"/>
              <a:t>Březen 2012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88916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608246">
            <a:off x="1027365" y="244688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Kdo žije v lese?</a:t>
            </a:r>
          </a:p>
        </p:txBody>
      </p:sp>
    </p:spTree>
    <p:extLst>
      <p:ext uri="{BB962C8B-B14F-4D97-AF65-F5344CB8AC3E}">
        <p14:creationId xmlns="" xmlns:p14="http://schemas.microsoft.com/office/powerpoint/2010/main" val="1757036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 descr="jelen lesní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7212">
            <a:off x="395536" y="980728"/>
            <a:ext cx="339407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symbol pro obsah 4" descr="prase divoké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429667">
            <a:off x="4355976" y="177281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1223628" y="569260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Jelen lesní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08104" y="4899919"/>
            <a:ext cx="187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Prase divoké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22642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ulpes_vulpes_sitting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50432">
            <a:off x="135022" y="1974444"/>
            <a:ext cx="4038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symbol pro obsah 4" descr="vl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316506">
            <a:off x="4499992" y="1556792"/>
            <a:ext cx="4469378" cy="298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1043608" y="499071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Liška obecná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8184" y="472415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Vlk obecný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4358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 descr="veverka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58121">
            <a:off x="4686198" y="1470797"/>
            <a:ext cx="4038600" cy="292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symbol pro obsah 6" descr="Jezevec lesní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248397">
            <a:off x="391747" y="2131481"/>
            <a:ext cx="3929062" cy="294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1331640" y="5272342"/>
            <a:ext cx="252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Jezevec lesní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80112" y="45091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Veverka obecná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94823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ubo bubo (Uhu) 2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0541">
            <a:off x="323528" y="260648"/>
            <a:ext cx="4063102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Tyto alba -British Wildlife Centre, Surrey, England-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8047">
            <a:off x="4802679" y="116632"/>
            <a:ext cx="3800475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9795" y="5561657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Výr velký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97315" y="6046722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Sova pálená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13720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Garrulus glandarius B Luc Viatou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4194">
            <a:off x="395535" y="476672"/>
            <a:ext cx="4100099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 descr="800px-Formica_rufa_a1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3183">
            <a:off x="4664390" y="236688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553787" y="3516418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Sojka obecná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5718333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Mravenec lesní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74550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4" descr="slepýš obecný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320040">
            <a:off x="467544" y="1556792"/>
            <a:ext cx="3672408" cy="275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ástupný symbol pro obsah 4" descr="zmije oebcná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328087">
            <a:off x="4572000" y="2132856"/>
            <a:ext cx="4038600" cy="294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479795" y="4705161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Slepýš křehký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16016" y="5445224"/>
            <a:ext cx="37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Zmije obecná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36889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Jaro</Template>
  <TotalTime>215</TotalTime>
  <Words>678</Words>
  <Application>Microsoft Office PowerPoint</Application>
  <PresentationFormat>Předvádění na obrazovce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Spring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Renáta Pavlicová</dc:creator>
  <cp:lastModifiedBy>ucitel</cp:lastModifiedBy>
  <cp:revision>21</cp:revision>
  <dcterms:created xsi:type="dcterms:W3CDTF">2012-02-24T09:23:18Z</dcterms:created>
  <dcterms:modified xsi:type="dcterms:W3CDTF">2012-03-16T06:24:55Z</dcterms:modified>
</cp:coreProperties>
</file>